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2/15/2016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2/15/2016</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t>Developing Online Master’s Programs for Teacher-Librarians:</a:t>
            </a:r>
            <a:endParaRPr lang="en-US" sz="3600" dirty="0"/>
          </a:p>
        </p:txBody>
      </p:sp>
      <p:sp>
        <p:nvSpPr>
          <p:cNvPr id="3" name="Subtitle 2"/>
          <p:cNvSpPr>
            <a:spLocks noGrp="1"/>
          </p:cNvSpPr>
          <p:nvPr>
            <p:ph type="subTitle" idx="1"/>
          </p:nvPr>
        </p:nvSpPr>
        <p:spPr/>
        <p:txBody>
          <a:bodyPr/>
          <a:lstStyle/>
          <a:p>
            <a:pPr algn="ctr"/>
            <a:r>
              <a:rPr lang="en-US" dirty="0" smtClean="0"/>
              <a:t>Connecting Inside and Outside the Virtual Classroom</a:t>
            </a:r>
            <a:endParaRPr lang="en-US" dirty="0"/>
          </a:p>
        </p:txBody>
      </p:sp>
    </p:spTree>
    <p:extLst>
      <p:ext uri="{BB962C8B-B14F-4D97-AF65-F5344CB8AC3E}">
        <p14:creationId xmlns:p14="http://schemas.microsoft.com/office/powerpoint/2010/main" val="1450358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a:t>
            </a:r>
            <a:endParaRPr lang="en-US" dirty="0"/>
          </a:p>
        </p:txBody>
      </p:sp>
      <p:sp>
        <p:nvSpPr>
          <p:cNvPr id="3" name="Content Placeholder 2"/>
          <p:cNvSpPr>
            <a:spLocks noGrp="1"/>
          </p:cNvSpPr>
          <p:nvPr>
            <p:ph idx="1"/>
          </p:nvPr>
        </p:nvSpPr>
        <p:spPr/>
        <p:txBody>
          <a:bodyPr/>
          <a:lstStyle/>
          <a:p>
            <a:r>
              <a:rPr lang="en-US" dirty="0" smtClean="0"/>
              <a:t>Content to Socially Constructed Courses</a:t>
            </a:r>
          </a:p>
          <a:p>
            <a:r>
              <a:rPr lang="en-US" dirty="0" smtClean="0"/>
              <a:t>Consumers to Producers</a:t>
            </a:r>
          </a:p>
          <a:p>
            <a:r>
              <a:rPr lang="en-US" dirty="0" smtClean="0"/>
              <a:t>New tools to connect – video, audio, chat, </a:t>
            </a:r>
          </a:p>
          <a:p>
            <a:r>
              <a:rPr lang="en-US" dirty="0" smtClean="0"/>
              <a:t>Collaboration tools - </a:t>
            </a:r>
            <a:r>
              <a:rPr lang="en-US" dirty="0" err="1" smtClean="0"/>
              <a:t>google</a:t>
            </a:r>
            <a:r>
              <a:rPr lang="en-US" dirty="0" smtClean="0"/>
              <a:t> apps, wikis and </a:t>
            </a:r>
            <a:r>
              <a:rPr lang="en-US" dirty="0" err="1" smtClean="0"/>
              <a:t>skype</a:t>
            </a:r>
            <a:endParaRPr lang="en-US" dirty="0" smtClean="0"/>
          </a:p>
          <a:p>
            <a:r>
              <a:rPr lang="en-US" dirty="0" smtClean="0"/>
              <a:t>Presentation tools – </a:t>
            </a:r>
            <a:r>
              <a:rPr lang="en-US" dirty="0" err="1" smtClean="0"/>
              <a:t>voicethread</a:t>
            </a:r>
            <a:r>
              <a:rPr lang="en-US" dirty="0" smtClean="0"/>
              <a:t>, </a:t>
            </a:r>
            <a:r>
              <a:rPr lang="en-US" dirty="0" err="1" smtClean="0"/>
              <a:t>animoto</a:t>
            </a:r>
            <a:r>
              <a:rPr lang="en-US" dirty="0" smtClean="0"/>
              <a:t>, </a:t>
            </a:r>
            <a:r>
              <a:rPr lang="en-US" dirty="0" err="1" smtClean="0"/>
              <a:t>prezi</a:t>
            </a:r>
            <a:endParaRPr lang="en-US" dirty="0" smtClean="0"/>
          </a:p>
          <a:p>
            <a:r>
              <a:rPr lang="en-US" dirty="0" smtClean="0"/>
              <a:t>Sharing tools – </a:t>
            </a:r>
            <a:r>
              <a:rPr lang="en-US" dirty="0" err="1" smtClean="0"/>
              <a:t>Evernote</a:t>
            </a:r>
            <a:r>
              <a:rPr lang="en-US" dirty="0" smtClean="0"/>
              <a:t>, </a:t>
            </a:r>
            <a:r>
              <a:rPr lang="en-US" dirty="0" err="1" smtClean="0"/>
              <a:t>Diigo</a:t>
            </a:r>
            <a:r>
              <a:rPr lang="en-US" dirty="0" smtClean="0"/>
              <a:t>, </a:t>
            </a:r>
            <a:r>
              <a:rPr lang="en-US" dirty="0" err="1" smtClean="0"/>
              <a:t>Pinterest</a:t>
            </a:r>
            <a:endParaRPr lang="en-US" dirty="0" smtClean="0"/>
          </a:p>
          <a:p>
            <a:r>
              <a:rPr lang="en-US" dirty="0" smtClean="0"/>
              <a:t>Expanding our notion of research to include social media – TED talks, YouTube, Online Conferences, </a:t>
            </a:r>
            <a:r>
              <a:rPr lang="en-US" dirty="0" err="1" smtClean="0"/>
              <a:t>Tweetups</a:t>
            </a:r>
            <a:endParaRPr lang="en-US" dirty="0"/>
          </a:p>
          <a:p>
            <a:pPr marL="0" indent="0">
              <a:buNone/>
            </a:pPr>
            <a:endParaRPr lang="en-US" dirty="0"/>
          </a:p>
        </p:txBody>
      </p:sp>
    </p:spTree>
    <p:extLst>
      <p:ext uri="{BB962C8B-B14F-4D97-AF65-F5344CB8AC3E}">
        <p14:creationId xmlns:p14="http://schemas.microsoft.com/office/powerpoint/2010/main" val="191885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fontScale="90000"/>
          </a:bodyPr>
          <a:lstStyle/>
          <a:p>
            <a:r>
              <a:rPr lang="en-US" dirty="0" smtClean="0"/>
              <a:t>Personal Learning Networks</a:t>
            </a:r>
            <a:endParaRPr lang="en-US" dirty="0"/>
          </a:p>
        </p:txBody>
      </p:sp>
      <p:sp>
        <p:nvSpPr>
          <p:cNvPr id="3" name="Content Placeholder 2"/>
          <p:cNvSpPr>
            <a:spLocks noGrp="1"/>
          </p:cNvSpPr>
          <p:nvPr>
            <p:ph idx="1"/>
          </p:nvPr>
        </p:nvSpPr>
        <p:spPr>
          <a:xfrm>
            <a:off x="762000" y="685799"/>
            <a:ext cx="7543800" cy="4659471"/>
          </a:xfrm>
        </p:spPr>
        <p:txBody>
          <a:bodyPr>
            <a:normAutofit fontScale="92500" lnSpcReduction="10000"/>
          </a:bodyPr>
          <a:lstStyle/>
          <a:p>
            <a:r>
              <a:rPr lang="en-US" dirty="0" smtClean="0"/>
              <a:t>Local and Global</a:t>
            </a:r>
          </a:p>
          <a:p>
            <a:r>
              <a:rPr lang="en-US" dirty="0" smtClean="0"/>
              <a:t>“Emergent, distributed, chaotic, fragmented, non-sequential and contextualized” (Anderson, 2010, slide 35)</a:t>
            </a:r>
          </a:p>
          <a:p>
            <a:r>
              <a:rPr lang="en-US" dirty="0"/>
              <a:t>We </a:t>
            </a:r>
            <a:r>
              <a:rPr lang="en-US" dirty="0" err="1"/>
              <a:t>modelled</a:t>
            </a:r>
            <a:r>
              <a:rPr lang="en-US" dirty="0"/>
              <a:t> to our students that our personal professional learning networks, both face-to-face and virtual, were becoming more and more important in the way we learned.  </a:t>
            </a:r>
            <a:endParaRPr lang="en-US" dirty="0" smtClean="0"/>
          </a:p>
          <a:p>
            <a:r>
              <a:rPr lang="en-US" dirty="0" smtClean="0"/>
              <a:t>We </a:t>
            </a:r>
            <a:r>
              <a:rPr lang="en-US" dirty="0"/>
              <a:t>blog, follow Twitter feeds and tweet out ideas, read blogs, participate in the conversations on those blogs, and add those ideas to our courses as they happen.  We talk about how to manage our feeds, prune our blog list, and create a positive digital presence to help build social capital.   While we did this we also made it an expectation that our students needed to be creating personal learning networks to be successful in the program. </a:t>
            </a:r>
          </a:p>
        </p:txBody>
      </p:sp>
    </p:spTree>
    <p:extLst>
      <p:ext uri="{BB962C8B-B14F-4D97-AF65-F5344CB8AC3E}">
        <p14:creationId xmlns:p14="http://schemas.microsoft.com/office/powerpoint/2010/main" val="796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fontScale="90000"/>
          </a:bodyPr>
          <a:lstStyle/>
          <a:p>
            <a:r>
              <a:rPr lang="en-US" dirty="0" smtClean="0"/>
              <a:t>Lessons Learned and Future Plans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Being nimble and flexible is very important. </a:t>
            </a:r>
            <a:endParaRPr lang="en-US" dirty="0" smtClean="0"/>
          </a:p>
          <a:p>
            <a:r>
              <a:rPr lang="en-US" dirty="0" smtClean="0"/>
              <a:t>Be </a:t>
            </a:r>
            <a:r>
              <a:rPr lang="en-US" dirty="0"/>
              <a:t>mindful of how technology in integrated into teaching and learning and how it might change experiences in an online program.  </a:t>
            </a:r>
            <a:endParaRPr lang="en-CA" dirty="0"/>
          </a:p>
          <a:p>
            <a:r>
              <a:rPr lang="en-US" dirty="0"/>
              <a:t>Getting outside help is crucial.  </a:t>
            </a:r>
            <a:endParaRPr lang="en-CA" dirty="0"/>
          </a:p>
          <a:p>
            <a:r>
              <a:rPr lang="en-US" dirty="0"/>
              <a:t>Sharing the load is important and building capacity is essential.  This takes time and support from others.  </a:t>
            </a:r>
            <a:endParaRPr lang="en-CA" dirty="0"/>
          </a:p>
          <a:p>
            <a:r>
              <a:rPr lang="en-US" dirty="0"/>
              <a:t>Our hope is to build connections to other online programs in the Faculty of Education.  Jennifer would love students to be able to choose either an online Master of Education or an online Master of Library and Information Studies degree with a teacher-librarianship focus.  This would allow for more diversity of options, sharing of the teaching and course development load, and make teacher-librarianship more sustainable within the faculty.</a:t>
            </a:r>
            <a:endParaRPr lang="en-CA" dirty="0"/>
          </a:p>
          <a:p>
            <a:endParaRPr lang="en-US" dirty="0"/>
          </a:p>
        </p:txBody>
      </p:sp>
    </p:spTree>
    <p:extLst>
      <p:ext uri="{BB962C8B-B14F-4D97-AF65-F5344CB8AC3E}">
        <p14:creationId xmlns:p14="http://schemas.microsoft.com/office/powerpoint/2010/main" val="1430516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Jennifer Branch-Müller</a:t>
            </a:r>
            <a:endParaRPr lang="en-US" dirty="0"/>
          </a:p>
        </p:txBody>
      </p:sp>
      <p:pic>
        <p:nvPicPr>
          <p:cNvPr id="4" name="Content Placeholder 3" descr="University-of-Alberta_-Edmonton1.jpg"/>
          <p:cNvPicPr>
            <a:picLocks noGrp="1" noChangeAspect="1"/>
          </p:cNvPicPr>
          <p:nvPr>
            <p:ph idx="1"/>
          </p:nvPr>
        </p:nvPicPr>
        <p:blipFill>
          <a:blip r:embed="rId2" cstate="email">
            <a:extLst>
              <a:ext uri="{28A0092B-C50C-407E-A947-70E740481C1C}">
                <a14:useLocalDpi xmlns:a14="http://schemas.microsoft.com/office/drawing/2010/main" val="0"/>
              </a:ext>
            </a:extLst>
          </a:blip>
          <a:srcRect t="15657" b="15657"/>
          <a:stretch>
            <a:fillRect/>
          </a:stretch>
        </p:blipFill>
        <p:spPr/>
      </p:pic>
    </p:spTree>
    <p:extLst>
      <p:ext uri="{BB962C8B-B14F-4D97-AF65-F5344CB8AC3E}">
        <p14:creationId xmlns:p14="http://schemas.microsoft.com/office/powerpoint/2010/main" val="268731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smtClean="0"/>
              <a:t>TLDL – Teacher-Librarianship by Distance Learning</a:t>
            </a:r>
          </a:p>
          <a:p>
            <a:r>
              <a:rPr lang="en-US" dirty="0" smtClean="0"/>
              <a:t>1997 began offering online Master of Education in Teacher-Librarianship</a:t>
            </a:r>
          </a:p>
          <a:p>
            <a:r>
              <a:rPr lang="en-US" dirty="0" smtClean="0"/>
              <a:t>No face-to-face program</a:t>
            </a:r>
          </a:p>
          <a:p>
            <a:r>
              <a:rPr lang="en-US" dirty="0" smtClean="0"/>
              <a:t>Most students are currently working in libraries and complete the program part-time over four years</a:t>
            </a:r>
          </a:p>
        </p:txBody>
      </p:sp>
    </p:spTree>
    <p:extLst>
      <p:ext uri="{BB962C8B-B14F-4D97-AF65-F5344CB8AC3E}">
        <p14:creationId xmlns:p14="http://schemas.microsoft.com/office/powerpoint/2010/main" val="702659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a:t>
            </a:r>
            <a:endParaRPr lang="en-US" dirty="0"/>
          </a:p>
        </p:txBody>
      </p:sp>
      <p:sp>
        <p:nvSpPr>
          <p:cNvPr id="3" name="Content Placeholder 2"/>
          <p:cNvSpPr>
            <a:spLocks noGrp="1"/>
          </p:cNvSpPr>
          <p:nvPr>
            <p:ph idx="1"/>
          </p:nvPr>
        </p:nvSpPr>
        <p:spPr/>
        <p:txBody>
          <a:bodyPr/>
          <a:lstStyle/>
          <a:p>
            <a:r>
              <a:rPr lang="en-US" dirty="0" smtClean="0"/>
              <a:t>Required courses in Curriculum and Educational Research</a:t>
            </a:r>
          </a:p>
          <a:p>
            <a:r>
              <a:rPr lang="en-US" dirty="0" smtClean="0"/>
              <a:t>Introduction to Teacher-Librarianship</a:t>
            </a:r>
          </a:p>
          <a:p>
            <a:r>
              <a:rPr lang="en-US" dirty="0" smtClean="0"/>
              <a:t>Courses in Organization, Management, Selection and Evaluation of Resources</a:t>
            </a:r>
          </a:p>
          <a:p>
            <a:r>
              <a:rPr lang="en-US" dirty="0" smtClean="0"/>
              <a:t>Inquiry-based Learning</a:t>
            </a:r>
          </a:p>
          <a:p>
            <a:r>
              <a:rPr lang="en-US" dirty="0" smtClean="0"/>
              <a:t>Emerging Technology and Integrating Technologies</a:t>
            </a:r>
          </a:p>
          <a:p>
            <a:r>
              <a:rPr lang="en-US" dirty="0" smtClean="0"/>
              <a:t>Contemporary Literacies</a:t>
            </a:r>
          </a:p>
          <a:p>
            <a:r>
              <a:rPr lang="en-US" dirty="0" smtClean="0"/>
              <a:t>Leadership Role of the Teacher-Librarian</a:t>
            </a:r>
          </a:p>
          <a:p>
            <a:endParaRPr lang="en-US" dirty="0"/>
          </a:p>
        </p:txBody>
      </p:sp>
    </p:spTree>
    <p:extLst>
      <p:ext uri="{BB962C8B-B14F-4D97-AF65-F5344CB8AC3E}">
        <p14:creationId xmlns:p14="http://schemas.microsoft.com/office/powerpoint/2010/main" val="179194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Standards</a:t>
            </a:r>
            <a:endParaRPr lang="en-US" dirty="0"/>
          </a:p>
        </p:txBody>
      </p:sp>
      <p:sp>
        <p:nvSpPr>
          <p:cNvPr id="3" name="Content Placeholder 2"/>
          <p:cNvSpPr>
            <a:spLocks noGrp="1"/>
          </p:cNvSpPr>
          <p:nvPr>
            <p:ph idx="1"/>
          </p:nvPr>
        </p:nvSpPr>
        <p:spPr/>
        <p:txBody>
          <a:bodyPr/>
          <a:lstStyle/>
          <a:p>
            <a:r>
              <a:rPr lang="en-US" dirty="0" smtClean="0"/>
              <a:t>Teachers in the Library</a:t>
            </a:r>
          </a:p>
          <a:p>
            <a:r>
              <a:rPr lang="en-US" dirty="0" smtClean="0"/>
              <a:t>Additional Qualification Courses</a:t>
            </a:r>
          </a:p>
          <a:p>
            <a:r>
              <a:rPr lang="en-US" dirty="0" smtClean="0"/>
              <a:t>Diploma </a:t>
            </a:r>
          </a:p>
          <a:p>
            <a:r>
              <a:rPr lang="en-US" dirty="0" smtClean="0"/>
              <a:t>MEd </a:t>
            </a:r>
          </a:p>
          <a:p>
            <a:r>
              <a:rPr lang="en-US" dirty="0" smtClean="0"/>
              <a:t>MLIS</a:t>
            </a:r>
            <a:endParaRPr lang="en-US" dirty="0"/>
          </a:p>
        </p:txBody>
      </p:sp>
    </p:spTree>
    <p:extLst>
      <p:ext uri="{BB962C8B-B14F-4D97-AF65-F5344CB8AC3E}">
        <p14:creationId xmlns:p14="http://schemas.microsoft.com/office/powerpoint/2010/main" val="39420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2.0 Changes it all</a:t>
            </a:r>
            <a:endParaRPr lang="en-US" dirty="0"/>
          </a:p>
        </p:txBody>
      </p:sp>
      <p:sp>
        <p:nvSpPr>
          <p:cNvPr id="3" name="Content Placeholder 2"/>
          <p:cNvSpPr>
            <a:spLocks noGrp="1"/>
          </p:cNvSpPr>
          <p:nvPr>
            <p:ph idx="1"/>
          </p:nvPr>
        </p:nvSpPr>
        <p:spPr/>
        <p:txBody>
          <a:bodyPr/>
          <a:lstStyle/>
          <a:p>
            <a:pPr marL="0" indent="0">
              <a:buNone/>
            </a:pPr>
            <a:r>
              <a:rPr lang="en-US" dirty="0" smtClean="0"/>
              <a:t>A recent conversation in our house went like this…</a:t>
            </a:r>
          </a:p>
          <a:p>
            <a:pPr marL="0" indent="0">
              <a:buNone/>
            </a:pPr>
            <a:endParaRPr lang="en-US" dirty="0"/>
          </a:p>
          <a:p>
            <a:pPr marL="0" indent="0">
              <a:buNone/>
            </a:pPr>
            <a:r>
              <a:rPr lang="en-US" dirty="0" smtClean="0"/>
              <a:t>Papa: “Andy, how are you going to thank </a:t>
            </a:r>
            <a:r>
              <a:rPr lang="en-US" dirty="0" err="1" smtClean="0"/>
              <a:t>Kishi</a:t>
            </a:r>
            <a:r>
              <a:rPr lang="en-US" dirty="0" smtClean="0"/>
              <a:t> and </a:t>
            </a:r>
            <a:r>
              <a:rPr lang="en-US" dirty="0" err="1" smtClean="0"/>
              <a:t>Sarina</a:t>
            </a:r>
            <a:r>
              <a:rPr lang="en-US" dirty="0" smtClean="0"/>
              <a:t> for the gift?”</a:t>
            </a:r>
          </a:p>
          <a:p>
            <a:pPr marL="0" indent="0">
              <a:buNone/>
            </a:pPr>
            <a:r>
              <a:rPr lang="en-US" dirty="0" smtClean="0"/>
              <a:t>Andy: Email…. Twitter, Skype, Facebook…</a:t>
            </a:r>
          </a:p>
          <a:p>
            <a:pPr marL="0" indent="0">
              <a:buNone/>
            </a:pPr>
            <a:r>
              <a:rPr lang="en-US" dirty="0" smtClean="0"/>
              <a:t>Andy: Do you have their number so I can text them?</a:t>
            </a:r>
          </a:p>
          <a:p>
            <a:pPr marL="0" indent="0">
              <a:buNone/>
            </a:pPr>
            <a:r>
              <a:rPr lang="en-US" dirty="0" smtClean="0"/>
              <a:t>Papa: I was thinking about a thank you card in the mail.</a:t>
            </a:r>
          </a:p>
          <a:p>
            <a:pPr marL="0" indent="0">
              <a:buNone/>
            </a:pPr>
            <a:r>
              <a:rPr lang="en-US" dirty="0" smtClean="0"/>
              <a:t>Andy: Oh yeah, I forgot.</a:t>
            </a:r>
          </a:p>
        </p:txBody>
      </p:sp>
    </p:spTree>
    <p:extLst>
      <p:ext uri="{BB962C8B-B14F-4D97-AF65-F5344CB8AC3E}">
        <p14:creationId xmlns:p14="http://schemas.microsoft.com/office/powerpoint/2010/main" val="3768320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Participatory Culture</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culture with relatively low barriers to artistic expression and civic engagement, strong support for creating and sharing one’s creations, and some type of informal mentorship whereby what is known by the most experienced is passed along to the novices.  A participatory culture is also one in which members believe their contributions matter, and feel some degree of social connection with one another (at the least they care what other people think about what they have </a:t>
            </a:r>
            <a:r>
              <a:rPr lang="en-US" dirty="0" smtClean="0"/>
              <a:t>created. (</a:t>
            </a:r>
            <a:r>
              <a:rPr lang="en-US" dirty="0"/>
              <a:t>Jenkins et al</a:t>
            </a:r>
            <a:r>
              <a:rPr lang="en-US" dirty="0" smtClean="0"/>
              <a:t>., 2006,</a:t>
            </a:r>
            <a:r>
              <a:rPr lang="en-CA" dirty="0" smtClean="0"/>
              <a:t> </a:t>
            </a:r>
            <a:r>
              <a:rPr lang="en-US" dirty="0" smtClean="0"/>
              <a:t>p</a:t>
            </a:r>
            <a:r>
              <a:rPr lang="en-US" dirty="0"/>
              <a:t>. 3)</a:t>
            </a:r>
            <a:endParaRPr lang="en-CA" dirty="0"/>
          </a:p>
          <a:p>
            <a:endParaRPr lang="en-US" dirty="0"/>
          </a:p>
        </p:txBody>
      </p:sp>
    </p:spTree>
    <p:extLst>
      <p:ext uri="{BB962C8B-B14F-4D97-AF65-F5344CB8AC3E}">
        <p14:creationId xmlns:p14="http://schemas.microsoft.com/office/powerpoint/2010/main" val="162945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Connectivism</a:t>
            </a:r>
            <a:endParaRPr lang="en-US" dirty="0"/>
          </a:p>
        </p:txBody>
      </p:sp>
      <p:sp>
        <p:nvSpPr>
          <p:cNvPr id="3" name="Content Placeholder 2"/>
          <p:cNvSpPr>
            <a:spLocks noGrp="1"/>
          </p:cNvSpPr>
          <p:nvPr>
            <p:ph idx="1"/>
          </p:nvPr>
        </p:nvSpPr>
        <p:spPr>
          <a:xfrm>
            <a:off x="762000" y="685799"/>
            <a:ext cx="7543800" cy="4412495"/>
          </a:xfrm>
        </p:spPr>
        <p:txBody>
          <a:bodyPr>
            <a:normAutofit fontScale="92500" lnSpcReduction="20000"/>
          </a:bodyPr>
          <a:lstStyle/>
          <a:p>
            <a:pPr lvl="0"/>
            <a:r>
              <a:rPr lang="en-US" dirty="0"/>
              <a:t>Learning and knowledge rests in diversity of opinions.</a:t>
            </a:r>
            <a:endParaRPr lang="en-CA" dirty="0"/>
          </a:p>
          <a:p>
            <a:pPr lvl="0"/>
            <a:r>
              <a:rPr lang="en-US" dirty="0"/>
              <a:t>Learning is a process of connecting specialized nodes or information sources.</a:t>
            </a:r>
            <a:endParaRPr lang="en-CA" dirty="0"/>
          </a:p>
          <a:p>
            <a:pPr lvl="0"/>
            <a:r>
              <a:rPr lang="en-US" dirty="0"/>
              <a:t>Learning may reside in non-human appliances.</a:t>
            </a:r>
            <a:endParaRPr lang="en-CA" dirty="0"/>
          </a:p>
          <a:p>
            <a:pPr lvl="0"/>
            <a:r>
              <a:rPr lang="en-US" dirty="0"/>
              <a:t>Capacity to know more is more critical than what is currently known.</a:t>
            </a:r>
            <a:endParaRPr lang="en-CA" dirty="0"/>
          </a:p>
          <a:p>
            <a:pPr lvl="0"/>
            <a:r>
              <a:rPr lang="en-US" dirty="0"/>
              <a:t>Nurturing and maintaining connections is needed to facilitate continual learning.</a:t>
            </a:r>
            <a:endParaRPr lang="en-CA" dirty="0"/>
          </a:p>
          <a:p>
            <a:pPr lvl="0"/>
            <a:r>
              <a:rPr lang="en-US" dirty="0"/>
              <a:t>Ability to see connections between fields, ideas, and concepts is a core skill.</a:t>
            </a:r>
            <a:endParaRPr lang="en-CA" dirty="0"/>
          </a:p>
          <a:p>
            <a:pPr lvl="0"/>
            <a:r>
              <a:rPr lang="en-US" dirty="0"/>
              <a:t>Currency (accurate, up-to-date knowledge) is the intent of all </a:t>
            </a:r>
            <a:r>
              <a:rPr lang="en-US" dirty="0" err="1"/>
              <a:t>connectivist</a:t>
            </a:r>
            <a:r>
              <a:rPr lang="en-US" dirty="0"/>
              <a:t> learning activities.</a:t>
            </a:r>
            <a:endParaRPr lang="en-CA" dirty="0"/>
          </a:p>
          <a:p>
            <a:pPr lvl="0"/>
            <a:r>
              <a:rPr lang="en-US" dirty="0"/>
              <a:t>Decision-making is itself a learning process</a:t>
            </a:r>
            <a:r>
              <a:rPr lang="en-US" dirty="0" smtClean="0"/>
              <a:t>. (Siemens, 2005, </a:t>
            </a:r>
            <a:r>
              <a:rPr lang="en-US" dirty="0" err="1" smtClean="0"/>
              <a:t>Connectivism</a:t>
            </a:r>
            <a:r>
              <a:rPr lang="en-US" dirty="0" smtClean="0"/>
              <a:t> </a:t>
            </a:r>
            <a:r>
              <a:rPr lang="en-US" dirty="0"/>
              <a:t>section, </a:t>
            </a:r>
            <a:r>
              <a:rPr lang="en-US" dirty="0" err="1"/>
              <a:t>para</a:t>
            </a:r>
            <a:r>
              <a:rPr lang="en-US" dirty="0"/>
              <a:t>. 3)</a:t>
            </a:r>
            <a:endParaRPr lang="en-CA" u="none" strike="noStrike" dirty="0">
              <a:effectLst/>
            </a:endParaRPr>
          </a:p>
        </p:txBody>
      </p:sp>
    </p:spTree>
    <p:extLst>
      <p:ext uri="{BB962C8B-B14F-4D97-AF65-F5344CB8AC3E}">
        <p14:creationId xmlns:p14="http://schemas.microsoft.com/office/powerpoint/2010/main" val="866371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Supports and Obstacles</a:t>
            </a:r>
            <a:endParaRPr lang="en-US" dirty="0"/>
          </a:p>
        </p:txBody>
      </p:sp>
      <p:sp>
        <p:nvSpPr>
          <p:cNvPr id="3" name="Content Placeholder 2"/>
          <p:cNvSpPr>
            <a:spLocks noGrp="1"/>
          </p:cNvSpPr>
          <p:nvPr>
            <p:ph idx="1"/>
          </p:nvPr>
        </p:nvSpPr>
        <p:spPr>
          <a:xfrm>
            <a:off x="762000" y="685799"/>
            <a:ext cx="7543800" cy="4394853"/>
          </a:xfrm>
        </p:spPr>
        <p:txBody>
          <a:bodyPr>
            <a:normAutofit fontScale="92500"/>
          </a:bodyPr>
          <a:lstStyle/>
          <a:p>
            <a:r>
              <a:rPr lang="en-US" dirty="0" smtClean="0"/>
              <a:t>Dr</a:t>
            </a:r>
            <a:r>
              <a:rPr lang="en-US" dirty="0"/>
              <a:t>. Dianne Oberg </a:t>
            </a:r>
            <a:r>
              <a:rPr lang="en-US" dirty="0" smtClean="0"/>
              <a:t>continues </a:t>
            </a:r>
            <a:r>
              <a:rPr lang="en-US" dirty="0"/>
              <a:t>to be a champion for the </a:t>
            </a:r>
            <a:r>
              <a:rPr lang="en-US" dirty="0" smtClean="0"/>
              <a:t>program</a:t>
            </a:r>
          </a:p>
          <a:p>
            <a:r>
              <a:rPr lang="en-US" dirty="0" smtClean="0"/>
              <a:t>Obstacles </a:t>
            </a:r>
            <a:r>
              <a:rPr lang="en-US" dirty="0"/>
              <a:t>to development </a:t>
            </a:r>
            <a:r>
              <a:rPr lang="en-US" dirty="0" smtClean="0"/>
              <a:t>include:</a:t>
            </a:r>
          </a:p>
          <a:p>
            <a:pPr lvl="1"/>
            <a:r>
              <a:rPr lang="en-US" dirty="0"/>
              <a:t>F</a:t>
            </a:r>
            <a:r>
              <a:rPr lang="en-US" dirty="0" smtClean="0"/>
              <a:t>aculty </a:t>
            </a:r>
            <a:r>
              <a:rPr lang="en-US" dirty="0"/>
              <a:t>members who do not support online </a:t>
            </a:r>
            <a:r>
              <a:rPr lang="en-US" dirty="0" smtClean="0"/>
              <a:t>learning</a:t>
            </a:r>
          </a:p>
          <a:p>
            <a:pPr lvl="1"/>
            <a:r>
              <a:rPr lang="en-US" dirty="0" smtClean="0"/>
              <a:t>Faculty members who </a:t>
            </a:r>
            <a:r>
              <a:rPr lang="en-US" dirty="0"/>
              <a:t>are threatened by the success of the program and its </a:t>
            </a:r>
            <a:r>
              <a:rPr lang="en-US" dirty="0" smtClean="0"/>
              <a:t>students</a:t>
            </a:r>
          </a:p>
          <a:p>
            <a:pPr lvl="1"/>
            <a:r>
              <a:rPr lang="en-US" dirty="0" smtClean="0"/>
              <a:t>Faculty members </a:t>
            </a:r>
            <a:r>
              <a:rPr lang="en-US" dirty="0"/>
              <a:t>who are fearful of the university’s push for more online and blended courses.  </a:t>
            </a:r>
            <a:endParaRPr lang="en-US" dirty="0" smtClean="0"/>
          </a:p>
          <a:p>
            <a:pPr lvl="1"/>
            <a:r>
              <a:rPr lang="en-US" dirty="0" smtClean="0"/>
              <a:t>There </a:t>
            </a:r>
            <a:r>
              <a:rPr lang="en-US" dirty="0"/>
              <a:t>has been very little money needed to build this program. </a:t>
            </a:r>
            <a:endParaRPr lang="en-US" dirty="0" smtClean="0"/>
          </a:p>
          <a:p>
            <a:pPr lvl="1"/>
            <a:r>
              <a:rPr lang="en-US" dirty="0" smtClean="0"/>
              <a:t>An </a:t>
            </a:r>
            <a:r>
              <a:rPr lang="en-US" dirty="0"/>
              <a:t>initial grant to pay for a programmer and the development of courses by a handful of practitioners was used in 1997 but the program has been run on a shoestring ever since.</a:t>
            </a:r>
            <a:endParaRPr lang="en-CA" dirty="0"/>
          </a:p>
          <a:p>
            <a:endParaRPr lang="en-US" dirty="0"/>
          </a:p>
        </p:txBody>
      </p:sp>
    </p:spTree>
    <p:extLst>
      <p:ext uri="{BB962C8B-B14F-4D97-AF65-F5344CB8AC3E}">
        <p14:creationId xmlns:p14="http://schemas.microsoft.com/office/powerpoint/2010/main" val="4071287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28</TotalTime>
  <Words>820</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Impact</vt:lpstr>
      <vt:lpstr>Times New Roman</vt:lpstr>
      <vt:lpstr>Newsprint</vt:lpstr>
      <vt:lpstr>Developing Online Master’s Programs for Teacher-Librarians:</vt:lpstr>
      <vt:lpstr>Jennifer Branch-Müller</vt:lpstr>
      <vt:lpstr>Context</vt:lpstr>
      <vt:lpstr>Curriculum</vt:lpstr>
      <vt:lpstr>Lack of Standards</vt:lpstr>
      <vt:lpstr>Web 2.0 Changes it all</vt:lpstr>
      <vt:lpstr>Participatory Culture</vt:lpstr>
      <vt:lpstr>Connectivism</vt:lpstr>
      <vt:lpstr>Supports and Obstacles</vt:lpstr>
      <vt:lpstr>Changes</vt:lpstr>
      <vt:lpstr>Personal Learning Networks</vt:lpstr>
      <vt:lpstr>Lessons Learned and Future Plans</vt:lpstr>
    </vt:vector>
  </TitlesOfParts>
  <Company>Faculty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Online Master’s Programs for Teacher-Librarians:</dc:title>
  <dc:creator>Jennifer Branch</dc:creator>
  <cp:lastModifiedBy>FrontDesk</cp:lastModifiedBy>
  <cp:revision>3</cp:revision>
  <cp:lastPrinted>2014-08-11T21:14:36Z</cp:lastPrinted>
  <dcterms:created xsi:type="dcterms:W3CDTF">2014-08-11T21:06:08Z</dcterms:created>
  <dcterms:modified xsi:type="dcterms:W3CDTF">2016-02-15T21:57:33Z</dcterms:modified>
</cp:coreProperties>
</file>